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73" r:id="rId4"/>
    <p:sldId id="271" r:id="rId5"/>
    <p:sldId id="274" r:id="rId6"/>
    <p:sldId id="272" r:id="rId7"/>
    <p:sldId id="275" r:id="rId8"/>
    <p:sldId id="277" r:id="rId9"/>
    <p:sldId id="276" r:id="rId10"/>
    <p:sldId id="269" r:id="rId11"/>
    <p:sldId id="257" r:id="rId12"/>
    <p:sldId id="25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os Antonio" initials="MA" lastIdx="1" clrIdx="0">
    <p:extLst>
      <p:ext uri="{19B8F6BF-5375-455C-9EA6-DF929625EA0E}">
        <p15:presenceInfo xmlns:p15="http://schemas.microsoft.com/office/powerpoint/2012/main" userId="bb20ab22b4edc4f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690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hdphoto1.wdp>
</file>

<file path=ppt/media/image1.jpeg>
</file>

<file path=ppt/media/image2.jpg>
</file>

<file path=ppt/media/image3.jpe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820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505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3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057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25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09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54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304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3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13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3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CrisscrossEtching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A75DC-5E51-4CEA-B99B-3BE0367A1BA3}" type="datetimeFigureOut">
              <a:rPr lang="en-US" smtClean="0"/>
              <a:t>12/1/2014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AD505-4E00-403C-9ADD-B226B3EAAB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03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796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Precificação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076748"/>
              </p:ext>
            </p:extLst>
          </p:nvPr>
        </p:nvGraphicFramePr>
        <p:xfrm>
          <a:off x="715954" y="1473830"/>
          <a:ext cx="8326957" cy="45412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41061"/>
                <a:gridCol w="3474304"/>
                <a:gridCol w="2911592"/>
              </a:tblGrid>
              <a:tr h="171642"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 dirty="0">
                          <a:effectLst/>
                        </a:rPr>
                        <a:t>VALOR EM R$</a:t>
                      </a:r>
                      <a:endParaRPr lang="pt-BR" sz="17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DESCRIÇÃO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RECURSO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</a:tr>
              <a:tr h="970588"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1.500 / MÊS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PAGAMENTOS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ANA PAULA UEHARA, MARCOS ANTONIO, LEONARDO PINHEIRO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</a:tr>
              <a:tr h="309125"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1.000 / MÊS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ALUGUEL PARA O ESTÚDIO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TEAM UNIVERSITY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</a:tr>
              <a:tr h="1301321"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800,00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 dirty="0">
                          <a:effectLst/>
                        </a:rPr>
                        <a:t>LICENCIAMENTO PARA LOJAS DE APPS</a:t>
                      </a:r>
                      <a:endParaRPr lang="pt-BR" sz="17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en-US" sz="1600">
                          <a:effectLst/>
                        </a:rPr>
                        <a:t>APP STORE; GOOGLE PLAY; WINDOWS STORE; NINTENDO ESHOP; SONY ENTERTAINMENT NETWORK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</a:tr>
              <a:tr h="639857"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1.000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CUSTOS DAS ENGINES PARA CONSOLES PORTÁTEIS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SONY; NINTENO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</a:tr>
              <a:tr h="309125"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990,00 / MÊS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CUSTOS ALIMENTÍCIOS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TEAM UNIVERSITY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</a:tr>
              <a:tr h="309125"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500,00 / MÊS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CUSTOS GERAIS ESTÚDIO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TEAM UNIVERSITY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</a:tr>
              <a:tr h="309125"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3.000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DIVULGAÇÃO ONLINE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TEAM UNIVERSITY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</a:tr>
              <a:tr h="171642"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20.760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>
                          <a:effectLst/>
                        </a:rPr>
                        <a:t>CUSTOS TOTAIS</a:t>
                      </a:r>
                      <a:endParaRPr lang="pt-BR" sz="17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50"/>
                        </a:lnSpc>
                        <a:spcBef>
                          <a:spcPts val="450"/>
                        </a:spcBef>
                        <a:spcAft>
                          <a:spcPts val="450"/>
                        </a:spcAft>
                      </a:pPr>
                      <a:r>
                        <a:rPr lang="pt-BR" sz="1600" dirty="0">
                          <a:effectLst/>
                        </a:rPr>
                        <a:t> </a:t>
                      </a:r>
                      <a:endParaRPr lang="pt-BR" sz="17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105876" marR="105876" marT="0" marB="0"/>
                </a:tc>
              </a:tr>
            </a:tbl>
          </a:graphicData>
        </a:graphic>
      </p:graphicFrame>
      <p:sp>
        <p:nvSpPr>
          <p:cNvPr id="6" name="CaixaDeTexto 5"/>
          <p:cNvSpPr txBox="1"/>
          <p:nvPr/>
        </p:nvSpPr>
        <p:spPr>
          <a:xfrm>
            <a:off x="485410" y="6108686"/>
            <a:ext cx="82786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VENDA POR UNIDADE SMARTPHONE: R$ 1,99</a:t>
            </a:r>
          </a:p>
          <a:p>
            <a:pPr algn="ctr"/>
            <a:r>
              <a:rPr lang="pt-BR" dirty="0"/>
              <a:t>VENDAS APROX. PARA OBTER CUSTO DE DEV.: 10.433 UNIDADES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0940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8775"/>
            <a:ext cx="8458200" cy="1470025"/>
          </a:xfrm>
        </p:spPr>
        <p:txBody>
          <a:bodyPr>
            <a:normAutofit fontScale="90000"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Ação de pré-lançamento </a:t>
            </a:r>
            <a:b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</a:br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e pós-lançamento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59" y="1772816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aixaDeTexto 2"/>
          <p:cNvSpPr txBox="1"/>
          <p:nvPr/>
        </p:nvSpPr>
        <p:spPr>
          <a:xfrm>
            <a:off x="1246689" y="2198494"/>
            <a:ext cx="7992888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500" b="1" dirty="0" smtClean="0"/>
              <a:t>TWITTER e FACEBOOK;</a:t>
            </a:r>
            <a:endParaRPr lang="pt-BR" sz="2500" b="1" dirty="0"/>
          </a:p>
          <a:p>
            <a:endParaRPr lang="pt-BR" sz="25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500" b="1" dirty="0" err="1" smtClean="0"/>
              <a:t>Pré</a:t>
            </a:r>
            <a:r>
              <a:rPr lang="pt-BR" sz="2500" b="1" dirty="0" smtClean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500" dirty="0" smtClean="0"/>
              <a:t>Compartilhar fotografias;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500" dirty="0" smtClean="0"/>
              <a:t>TAG </a:t>
            </a:r>
            <a:r>
              <a:rPr lang="pt-BR" sz="2500" dirty="0"/>
              <a:t>exclusiva #</a:t>
            </a:r>
            <a:r>
              <a:rPr lang="pt-BR" sz="2500" dirty="0" err="1" smtClean="0"/>
              <a:t>AdoteOCerberus</a:t>
            </a:r>
            <a:r>
              <a:rPr lang="pt-BR" sz="2500" dirty="0" smtClean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500" dirty="0" smtClean="0"/>
              <a:t>Promoção do jogo e da causa social. </a:t>
            </a:r>
          </a:p>
          <a:p>
            <a:pPr lvl="1"/>
            <a:endParaRPr lang="pt-BR" sz="25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500" b="1" dirty="0" smtClean="0"/>
              <a:t>Pós: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500" dirty="0" smtClean="0"/>
              <a:t>Compartilhar pontuação e promover causa.</a:t>
            </a:r>
            <a:endParaRPr lang="pt-BR" sz="25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6062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Caixa do jogo: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CaixaDeTexto 3"/>
          <p:cNvSpPr txBox="1"/>
          <p:nvPr/>
        </p:nvSpPr>
        <p:spPr>
          <a:xfrm>
            <a:off x="1073825" y="1483312"/>
            <a:ext cx="799288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 </a:t>
            </a:r>
            <a:endParaRPr lang="pt-BR" dirty="0"/>
          </a:p>
          <a:p>
            <a:r>
              <a:rPr lang="pt-BR" b="1" dirty="0"/>
              <a:t>Exemplo de home </a:t>
            </a:r>
            <a:r>
              <a:rPr lang="pt-BR" b="1" dirty="0" err="1"/>
              <a:t>page</a:t>
            </a:r>
            <a:r>
              <a:rPr lang="pt-BR" b="1" dirty="0"/>
              <a:t> da Google Play: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en-US" b="1" dirty="0" err="1"/>
              <a:t>Compatibilidade</a:t>
            </a:r>
            <a:r>
              <a:rPr lang="en-US" b="1" dirty="0"/>
              <a:t>: </a:t>
            </a:r>
            <a:r>
              <a:rPr lang="en-US" dirty="0"/>
              <a:t>Android 4+</a:t>
            </a:r>
            <a:endParaRPr lang="pt-BR" dirty="0"/>
          </a:p>
          <a:p>
            <a:r>
              <a:rPr lang="pt-BR" dirty="0"/>
              <a:t/>
            </a:r>
            <a:br>
              <a:rPr lang="pt-BR" dirty="0"/>
            </a:br>
            <a:r>
              <a:rPr lang="pt-BR" b="1" dirty="0"/>
              <a:t>Atenção: </a:t>
            </a:r>
            <a:r>
              <a:rPr lang="pt-BR" dirty="0"/>
              <a:t>Para uso de certas funcionalidades, é necessário o uso de uma conexão com a internet. </a:t>
            </a:r>
            <a:r>
              <a:rPr lang="en-US" b="1" dirty="0"/>
              <a:t>O </a:t>
            </a:r>
            <a:r>
              <a:rPr lang="en-US" b="1" dirty="0" err="1"/>
              <a:t>usuário</a:t>
            </a:r>
            <a:r>
              <a:rPr lang="en-US" b="1" dirty="0"/>
              <a:t> é </a:t>
            </a:r>
            <a:r>
              <a:rPr lang="en-US" b="1" dirty="0" err="1"/>
              <a:t>responsável</a:t>
            </a:r>
            <a:r>
              <a:rPr lang="en-US" b="1" dirty="0"/>
              <a:t> </a:t>
            </a: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/>
              <a:t>qualquer</a:t>
            </a:r>
            <a:r>
              <a:rPr lang="en-US" b="1" dirty="0"/>
              <a:t> </a:t>
            </a:r>
            <a:r>
              <a:rPr lang="en-US" b="1" dirty="0" err="1"/>
              <a:t>custo</a:t>
            </a:r>
            <a:r>
              <a:rPr lang="en-US" b="1" dirty="0"/>
              <a:t> </a:t>
            </a:r>
            <a:r>
              <a:rPr lang="en-US" b="1" dirty="0" err="1"/>
              <a:t>cobrado</a:t>
            </a:r>
            <a:r>
              <a:rPr lang="en-US" b="1" dirty="0"/>
              <a:t> </a:t>
            </a:r>
            <a:r>
              <a:rPr lang="en-US" b="1" dirty="0" err="1"/>
              <a:t>por</a:t>
            </a:r>
            <a:r>
              <a:rPr lang="en-US" b="1" dirty="0"/>
              <a:t> </a:t>
            </a:r>
            <a:r>
              <a:rPr lang="en-US" b="1" dirty="0" err="1"/>
              <a:t>sua</a:t>
            </a:r>
            <a:r>
              <a:rPr lang="en-US" b="1" dirty="0"/>
              <a:t> </a:t>
            </a:r>
            <a:r>
              <a:rPr lang="en-US" b="1" dirty="0" err="1"/>
              <a:t>conexão</a:t>
            </a:r>
            <a:r>
              <a:rPr lang="en-US" b="1" dirty="0"/>
              <a:t>.</a:t>
            </a:r>
            <a:r>
              <a:rPr lang="pt-BR" b="1" dirty="0"/>
              <a:t> </a:t>
            </a:r>
            <a:endParaRPr lang="pt-BR" b="1" dirty="0" smtClean="0"/>
          </a:p>
          <a:p>
            <a:endParaRPr lang="pt-BR" b="1" dirty="0" smtClean="0"/>
          </a:p>
          <a:p>
            <a:r>
              <a:rPr lang="pt-BR" b="1" dirty="0" smtClean="0"/>
              <a:t>Jogue </a:t>
            </a:r>
            <a:r>
              <a:rPr lang="pt-BR" b="1" dirty="0"/>
              <a:t>agora CERBERU’S STORY e participe já desta peça teatral emocionante!</a:t>
            </a:r>
            <a:endParaRPr lang="pt-BR" dirty="0"/>
          </a:p>
          <a:p>
            <a:r>
              <a:rPr lang="pt-BR" dirty="0"/>
              <a:t/>
            </a:r>
            <a:br>
              <a:rPr lang="pt-BR" dirty="0"/>
            </a:br>
            <a:r>
              <a:rPr lang="pt-BR" b="1" dirty="0" err="1"/>
              <a:t>Cerberu’s</a:t>
            </a:r>
            <a:r>
              <a:rPr lang="pt-BR" b="1" dirty="0"/>
              <a:t> </a:t>
            </a:r>
            <a:r>
              <a:rPr lang="pt-BR" b="1" dirty="0" err="1"/>
              <a:t>Story</a:t>
            </a:r>
            <a:r>
              <a:rPr lang="pt-BR" b="1" dirty="0"/>
              <a:t> </a:t>
            </a:r>
            <a:r>
              <a:rPr lang="pt-BR" dirty="0"/>
              <a:t>é um jogo musical baseado na Mitologia Grega, e retrata um caso de abandono de um animal de estimação. Ajude </a:t>
            </a:r>
            <a:r>
              <a:rPr lang="pt-BR" dirty="0" err="1"/>
              <a:t>Cerberus</a:t>
            </a:r>
            <a:r>
              <a:rPr lang="pt-BR" dirty="0"/>
              <a:t> a reencontrar sua energia vital e prosseguir em busca de seu dono! </a:t>
            </a:r>
            <a:r>
              <a:rPr lang="pt-BR" b="1" dirty="0"/>
              <a:t> </a:t>
            </a:r>
            <a:endParaRPr lang="pt-BR" b="1" dirty="0" smtClean="0"/>
          </a:p>
          <a:p>
            <a:endParaRPr lang="pt-BR" b="1" dirty="0"/>
          </a:p>
          <a:p>
            <a:r>
              <a:rPr lang="pt-BR" b="1" dirty="0"/>
              <a:t>- Compartilhe sua pontuação! </a:t>
            </a:r>
            <a:r>
              <a:rPr lang="pt-BR" dirty="0"/>
              <a:t>Concorra com seus amigos em busca da melhor pontuação</a:t>
            </a:r>
            <a:r>
              <a:rPr lang="pt-BR" dirty="0" smtClean="0"/>
              <a:t>!</a:t>
            </a:r>
            <a:r>
              <a:rPr lang="pt-BR" b="1" dirty="0"/>
              <a:t> </a:t>
            </a:r>
          </a:p>
          <a:p>
            <a:r>
              <a:rPr lang="pt-BR" b="1" dirty="0"/>
              <a:t>- Descubra os finais disponíveis! </a:t>
            </a:r>
            <a:r>
              <a:rPr lang="pt-BR" dirty="0"/>
              <a:t>Jogue e se emocione com as situações passadas pelo </a:t>
            </a:r>
            <a:r>
              <a:rPr lang="pt-BR" dirty="0" err="1"/>
              <a:t>Cerberus</a:t>
            </a:r>
            <a:r>
              <a:rPr lang="pt-BR" dirty="0"/>
              <a:t>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7396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Release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tângulo 2"/>
          <p:cNvSpPr/>
          <p:nvPr/>
        </p:nvSpPr>
        <p:spPr>
          <a:xfrm>
            <a:off x="1259632" y="1772816"/>
            <a:ext cx="69847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/>
              <a:t>O que? – Mitologia Grega, </a:t>
            </a:r>
            <a:r>
              <a:rPr lang="pt-BR" sz="2800" dirty="0" err="1"/>
              <a:t>Hades</a:t>
            </a:r>
            <a:r>
              <a:rPr lang="pt-BR" sz="2800" dirty="0"/>
              <a:t> e </a:t>
            </a:r>
            <a:r>
              <a:rPr lang="pt-BR" sz="2800" dirty="0" err="1"/>
              <a:t>Cerberus</a:t>
            </a:r>
            <a:r>
              <a:rPr lang="pt-BR" sz="2800" dirty="0"/>
              <a:t>, Hércules... Todos em uma peça teatral, qual você tem a liberdade de jogar em seu Smartphone! </a:t>
            </a:r>
            <a:r>
              <a:rPr lang="pt-BR" sz="2800" dirty="0" err="1"/>
              <a:t>Cerberu’s</a:t>
            </a:r>
            <a:r>
              <a:rPr lang="pt-BR" sz="2800" dirty="0"/>
              <a:t> </a:t>
            </a:r>
            <a:r>
              <a:rPr lang="pt-BR" sz="2800" dirty="0" err="1"/>
              <a:t>Story</a:t>
            </a:r>
            <a:r>
              <a:rPr lang="pt-BR" sz="2800" dirty="0"/>
              <a:t> é um jogo musical que ensina a importância do bom trato entre um mestre e seu animal de estimação, e promete tocar seu coração mostrando que mesmo a besta mitológica </a:t>
            </a:r>
            <a:r>
              <a:rPr lang="pt-BR" sz="2800" dirty="0" err="1"/>
              <a:t>Cerberus</a:t>
            </a:r>
            <a:r>
              <a:rPr lang="pt-BR" sz="2800" dirty="0"/>
              <a:t> sente falta de seu dono quando abandonado!</a:t>
            </a:r>
          </a:p>
        </p:txBody>
      </p:sp>
    </p:spTree>
    <p:extLst>
      <p:ext uri="{BB962C8B-B14F-4D97-AF65-F5344CB8AC3E}">
        <p14:creationId xmlns:p14="http://schemas.microsoft.com/office/powerpoint/2010/main" val="36551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Release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411009"/>
            <a:ext cx="5820282" cy="4354980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1259632" y="6140058"/>
            <a:ext cx="7198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</a:t>
            </a:r>
            <a:r>
              <a:rPr lang="en-US" b="1" dirty="0" err="1"/>
              <a:t>Imagem</a:t>
            </a:r>
            <a:r>
              <a:rPr lang="en-US" b="1" dirty="0"/>
              <a:t> </a:t>
            </a:r>
            <a:r>
              <a:rPr lang="en-US" b="1" dirty="0" err="1"/>
              <a:t>Exemplo</a:t>
            </a:r>
            <a:r>
              <a:rPr lang="en-US" b="1" dirty="0"/>
              <a:t>; </a:t>
            </a:r>
            <a:r>
              <a:rPr lang="en-US" b="1" dirty="0" err="1"/>
              <a:t>Theatrhythm</a:t>
            </a:r>
            <a:r>
              <a:rPr lang="en-US" b="1" dirty="0"/>
              <a:t> Final Fantasy Curtain Call, Square </a:t>
            </a:r>
            <a:r>
              <a:rPr lang="en-US" b="1" dirty="0" err="1"/>
              <a:t>Enix</a:t>
            </a:r>
            <a:r>
              <a:rPr lang="en-US" b="1" dirty="0"/>
              <a:t>)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1300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Release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tângulo 2"/>
          <p:cNvSpPr/>
          <p:nvPr/>
        </p:nvSpPr>
        <p:spPr>
          <a:xfrm>
            <a:off x="1259632" y="1772816"/>
            <a:ext cx="698477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/>
              <a:t>Quando?</a:t>
            </a:r>
            <a:r>
              <a:rPr lang="pt-BR" sz="2800" dirty="0"/>
              <a:t> – O jogo tem previsão de lançamento para o terceiro trimestre de 2015 com versões para </a:t>
            </a:r>
            <a:r>
              <a:rPr lang="pt-BR" sz="2800" dirty="0" err="1"/>
              <a:t>iOS</a:t>
            </a:r>
            <a:r>
              <a:rPr lang="pt-BR" sz="2800" dirty="0"/>
              <a:t>, </a:t>
            </a:r>
            <a:r>
              <a:rPr lang="pt-BR" sz="2800" dirty="0" err="1"/>
              <a:t>Android</a:t>
            </a:r>
            <a:r>
              <a:rPr lang="pt-BR" sz="2800" dirty="0"/>
              <a:t>, e no quarto trimestre de 2015 para Windows Phone, </a:t>
            </a:r>
            <a:r>
              <a:rPr lang="pt-BR" sz="2800" dirty="0" err="1"/>
              <a:t>PSVita</a:t>
            </a:r>
            <a:r>
              <a:rPr lang="pt-BR" sz="2800" dirty="0"/>
              <a:t> e Nintendo 3DS. O grupo estuda a possibilidade de lançar expansões do jogo teatral, o que enquadra outras possibilidades no enredo!</a:t>
            </a:r>
          </a:p>
        </p:txBody>
      </p:sp>
    </p:spTree>
    <p:extLst>
      <p:ext uri="{BB962C8B-B14F-4D97-AF65-F5344CB8AC3E}">
        <p14:creationId xmlns:p14="http://schemas.microsoft.com/office/powerpoint/2010/main" val="437249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Release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CaixaDeTexto 5"/>
          <p:cNvSpPr txBox="1"/>
          <p:nvPr/>
        </p:nvSpPr>
        <p:spPr>
          <a:xfrm>
            <a:off x="1259632" y="6140058"/>
            <a:ext cx="7198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</a:t>
            </a:r>
            <a:r>
              <a:rPr lang="en-US" b="1" dirty="0" err="1"/>
              <a:t>Imagem</a:t>
            </a:r>
            <a:r>
              <a:rPr lang="en-US" b="1" dirty="0"/>
              <a:t> </a:t>
            </a:r>
            <a:r>
              <a:rPr lang="en-US" b="1" dirty="0" err="1"/>
              <a:t>Exemplo</a:t>
            </a:r>
            <a:r>
              <a:rPr lang="en-US" b="1" dirty="0"/>
              <a:t>; </a:t>
            </a:r>
            <a:r>
              <a:rPr lang="en-US" b="1" dirty="0" err="1"/>
              <a:t>Theatrhythm</a:t>
            </a:r>
            <a:r>
              <a:rPr lang="en-US" b="1" dirty="0"/>
              <a:t> Final Fantasy Curtain Call, Square </a:t>
            </a:r>
            <a:r>
              <a:rPr lang="en-US" b="1" dirty="0" err="1"/>
              <a:t>Enix</a:t>
            </a:r>
            <a:r>
              <a:rPr lang="en-US" b="1" dirty="0"/>
              <a:t>)</a:t>
            </a:r>
            <a:endParaRPr lang="pt-BR" dirty="0"/>
          </a:p>
          <a:p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640221"/>
            <a:ext cx="7164288" cy="429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236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Release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tângulo 2"/>
          <p:cNvSpPr/>
          <p:nvPr/>
        </p:nvSpPr>
        <p:spPr>
          <a:xfrm>
            <a:off x="1259632" y="1772816"/>
            <a:ext cx="69847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/>
              <a:t>Onde?</a:t>
            </a:r>
            <a:r>
              <a:rPr lang="pt-BR" sz="2800" dirty="0"/>
              <a:t> – </a:t>
            </a:r>
            <a:r>
              <a:rPr lang="pt-BR" sz="2800" dirty="0" err="1"/>
              <a:t>Cerberu’s</a:t>
            </a:r>
            <a:r>
              <a:rPr lang="pt-BR" sz="2800" dirty="0"/>
              <a:t> </a:t>
            </a:r>
            <a:r>
              <a:rPr lang="pt-BR" sz="2800" dirty="0" err="1"/>
              <a:t>Story</a:t>
            </a:r>
            <a:r>
              <a:rPr lang="pt-BR" sz="2800" dirty="0"/>
              <a:t> primeiramente estará disponível em mídia digital para </a:t>
            </a:r>
            <a:r>
              <a:rPr lang="pt-BR" sz="2800" dirty="0" err="1"/>
              <a:t>iOS</a:t>
            </a:r>
            <a:r>
              <a:rPr lang="pt-BR" sz="2800" dirty="0"/>
              <a:t>, </a:t>
            </a:r>
            <a:r>
              <a:rPr lang="pt-BR" sz="2800" dirty="0" err="1"/>
              <a:t>Android</a:t>
            </a:r>
            <a:r>
              <a:rPr lang="pt-BR" sz="2800" dirty="0"/>
              <a:t>, e em uma data futura para </a:t>
            </a:r>
            <a:r>
              <a:rPr lang="pt-BR" sz="2800" dirty="0" err="1"/>
              <a:t>PSVita</a:t>
            </a:r>
            <a:r>
              <a:rPr lang="pt-BR" sz="2800" dirty="0"/>
              <a:t> e 3DS. No dia do lançamento das versões para os consoles portáteis, também estará disponível mídias físicas do game para ambos.</a:t>
            </a:r>
          </a:p>
        </p:txBody>
      </p:sp>
    </p:spTree>
    <p:extLst>
      <p:ext uri="{BB962C8B-B14F-4D97-AF65-F5344CB8AC3E}">
        <p14:creationId xmlns:p14="http://schemas.microsoft.com/office/powerpoint/2010/main" val="1156285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Release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496570"/>
            <a:ext cx="3983633" cy="3645024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1367726"/>
            <a:ext cx="3037358" cy="3861048"/>
          </a:xfrm>
          <a:prstGeom prst="rect">
            <a:avLst/>
          </a:prstGeom>
        </p:spPr>
      </p:pic>
      <p:sp>
        <p:nvSpPr>
          <p:cNvPr id="17" name="CaixaDeTexto 16"/>
          <p:cNvSpPr txBox="1"/>
          <p:nvPr/>
        </p:nvSpPr>
        <p:spPr>
          <a:xfrm>
            <a:off x="1835696" y="5201302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BOX Nintendo 3DS</a:t>
            </a:r>
            <a:endParaRPr lang="pt-BR" b="1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5759624" y="5385968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BOX Playstation Vita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87225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Release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tângulo 2"/>
          <p:cNvSpPr/>
          <p:nvPr/>
        </p:nvSpPr>
        <p:spPr>
          <a:xfrm>
            <a:off x="1259632" y="1772816"/>
            <a:ext cx="69847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/>
              <a:t>Quem?</a:t>
            </a:r>
            <a:r>
              <a:rPr lang="pt-BR" sz="2800" dirty="0"/>
              <a:t> – O projeto é obra de alguns integrantes do grupo </a:t>
            </a:r>
            <a:r>
              <a:rPr lang="pt-BR" sz="2800" dirty="0" err="1"/>
              <a:t>indie</a:t>
            </a:r>
            <a:r>
              <a:rPr lang="pt-BR" sz="2800" dirty="0"/>
              <a:t> Team </a:t>
            </a:r>
            <a:r>
              <a:rPr lang="pt-BR" sz="2800" dirty="0" err="1"/>
              <a:t>Unibersity</a:t>
            </a:r>
            <a:r>
              <a:rPr lang="pt-BR" sz="2800" dirty="0"/>
              <a:t>. Ana Paula Uehara, que faz a arte do jogo a mão; Marcos Antonio que escreve o roteiro e gerencia o game design; e Leonardo Pinheiro que programa e traz o jogo à realidade.</a:t>
            </a:r>
          </a:p>
        </p:txBody>
      </p:sp>
    </p:spTree>
    <p:extLst>
      <p:ext uri="{BB962C8B-B14F-4D97-AF65-F5344CB8AC3E}">
        <p14:creationId xmlns:p14="http://schemas.microsoft.com/office/powerpoint/2010/main" val="1531177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>
            <a:normAutofit/>
          </a:bodyPr>
          <a:lstStyle/>
          <a:p>
            <a:r>
              <a:rPr lang="pt-BR" sz="6600" dirty="0" smtClean="0">
                <a:ln w="12700">
                  <a:solidFill>
                    <a:srgbClr val="0070C0"/>
                  </a:solidFill>
                </a:ln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  <a:latin typeface="Imprint MT Shadow" panose="04020605060303030202" pitchFamily="82" charset="0"/>
              </a:rPr>
              <a:t>Release</a:t>
            </a:r>
            <a:endParaRPr lang="en-US" sz="6600" dirty="0">
              <a:ln w="12700">
                <a:solidFill>
                  <a:srgbClr val="0070C0"/>
                </a:solidFill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  <a:latin typeface="Imprint MT Shadow" panose="04020605060303030202" pitchFamily="82" charset="0"/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611560" y="1268760"/>
            <a:ext cx="7920880" cy="0"/>
          </a:xfrm>
          <a:prstGeom prst="line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/>
          <p:cNvSpPr/>
          <p:nvPr/>
        </p:nvSpPr>
        <p:spPr>
          <a:xfrm>
            <a:off x="-73094" y="0"/>
            <a:ext cx="576064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o 12"/>
          <p:cNvGrpSpPr/>
          <p:nvPr/>
        </p:nvGrpSpPr>
        <p:grpSpPr>
          <a:xfrm>
            <a:off x="143509" y="0"/>
            <a:ext cx="959166" cy="1382641"/>
            <a:chOff x="143509" y="1340767"/>
            <a:chExt cx="959166" cy="1382641"/>
          </a:xfrm>
        </p:grpSpPr>
        <p:sp>
          <p:nvSpPr>
            <p:cNvPr id="9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Elipse 10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upo 13"/>
          <p:cNvGrpSpPr/>
          <p:nvPr/>
        </p:nvGrpSpPr>
        <p:grpSpPr>
          <a:xfrm>
            <a:off x="143508" y="5455982"/>
            <a:ext cx="959166" cy="1382641"/>
            <a:chOff x="143509" y="1340767"/>
            <a:chExt cx="959166" cy="1382641"/>
          </a:xfrm>
        </p:grpSpPr>
        <p:sp>
          <p:nvSpPr>
            <p:cNvPr id="15" name="Triângulo isósceles 8"/>
            <p:cNvSpPr/>
            <p:nvPr/>
          </p:nvSpPr>
          <p:spPr>
            <a:xfrm rot="5400000">
              <a:off x="-68229" y="1552505"/>
              <a:ext cx="1382641" cy="959166"/>
            </a:xfrm>
            <a:custGeom>
              <a:avLst/>
              <a:gdLst/>
              <a:ahLst/>
              <a:cxnLst/>
              <a:rect l="l" t="t" r="r" b="b"/>
              <a:pathLst>
                <a:path w="1382641" h="959166">
                  <a:moveTo>
                    <a:pt x="0" y="635130"/>
                  </a:moveTo>
                  <a:lnTo>
                    <a:pt x="387076" y="506105"/>
                  </a:lnTo>
                  <a:cubicBezTo>
                    <a:pt x="403384" y="467860"/>
                    <a:pt x="427088" y="433547"/>
                    <a:pt x="456351" y="404844"/>
                  </a:cubicBezTo>
                  <a:lnTo>
                    <a:pt x="684076" y="0"/>
                  </a:lnTo>
                  <a:lnTo>
                    <a:pt x="911801" y="404844"/>
                  </a:lnTo>
                  <a:cubicBezTo>
                    <a:pt x="939497" y="431997"/>
                    <a:pt x="962203" y="464185"/>
                    <a:pt x="977875" y="500208"/>
                  </a:cubicBezTo>
                  <a:lnTo>
                    <a:pt x="1382641" y="635130"/>
                  </a:lnTo>
                  <a:lnTo>
                    <a:pt x="977875" y="770052"/>
                  </a:lnTo>
                  <a:cubicBezTo>
                    <a:pt x="927365" y="881811"/>
                    <a:pt x="814754" y="959166"/>
                    <a:pt x="684076" y="959166"/>
                  </a:cubicBezTo>
                  <a:cubicBezTo>
                    <a:pt x="551020" y="959166"/>
                    <a:pt x="436694" y="878970"/>
                    <a:pt x="387076" y="764155"/>
                  </a:cubicBezTo>
                  <a:close/>
                </a:path>
              </a:pathLst>
            </a:custGeom>
            <a:blipFill>
              <a:blip r:embed="rId2"/>
              <a:tile tx="0" ty="0" sx="100000" sy="100000" flip="none" algn="tl"/>
            </a:blip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Elipse 15"/>
            <p:cNvSpPr/>
            <p:nvPr/>
          </p:nvSpPr>
          <p:spPr>
            <a:xfrm>
              <a:off x="287523" y="1862825"/>
              <a:ext cx="324037" cy="324037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shade val="30000"/>
                    <a:satMod val="115000"/>
                  </a:schemeClr>
                </a:gs>
                <a:gs pos="50000">
                  <a:schemeClr val="accent6">
                    <a:shade val="67500"/>
                    <a:satMod val="115000"/>
                  </a:schemeClr>
                </a:gs>
                <a:gs pos="100000">
                  <a:schemeClr val="accent6"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tângulo 2"/>
          <p:cNvSpPr/>
          <p:nvPr/>
        </p:nvSpPr>
        <p:spPr>
          <a:xfrm>
            <a:off x="1259632" y="1772816"/>
            <a:ext cx="698477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/>
              <a:t>Quanto?</a:t>
            </a:r>
            <a:r>
              <a:rPr lang="pt-BR" sz="2800" dirty="0"/>
              <a:t> – Inicialmente o jogo custará R$1,99 nas lojas </a:t>
            </a:r>
            <a:r>
              <a:rPr lang="pt-BR" sz="2800" dirty="0" err="1"/>
              <a:t>App</a:t>
            </a:r>
            <a:r>
              <a:rPr lang="pt-BR" sz="2800" dirty="0"/>
              <a:t> </a:t>
            </a:r>
            <a:r>
              <a:rPr lang="pt-BR" sz="2800" dirty="0" err="1"/>
              <a:t>Store</a:t>
            </a:r>
            <a:r>
              <a:rPr lang="pt-BR" sz="2800" dirty="0"/>
              <a:t> do </a:t>
            </a:r>
            <a:r>
              <a:rPr lang="pt-BR" sz="2800" dirty="0" err="1"/>
              <a:t>iOS</a:t>
            </a:r>
            <a:r>
              <a:rPr lang="pt-BR" sz="2800" dirty="0"/>
              <a:t>, Google Play no </a:t>
            </a:r>
            <a:r>
              <a:rPr lang="pt-BR" sz="2800" dirty="0" err="1"/>
              <a:t>Android</a:t>
            </a:r>
            <a:r>
              <a:rPr lang="pt-BR" sz="2800" dirty="0"/>
              <a:t> e Windows </a:t>
            </a:r>
            <a:r>
              <a:rPr lang="pt-BR" sz="2800" dirty="0" err="1"/>
              <a:t>Store</a:t>
            </a:r>
            <a:r>
              <a:rPr lang="pt-BR" sz="2800" dirty="0"/>
              <a:t>. Já as versões para os consoles </a:t>
            </a:r>
            <a:r>
              <a:rPr lang="pt-BR" sz="2800" dirty="0" err="1"/>
              <a:t>PSVita</a:t>
            </a:r>
            <a:r>
              <a:rPr lang="pt-BR" sz="2800" dirty="0"/>
              <a:t> e Nintendo 3DS, custarão R$1,99 e contarão com um polimento e aperfeiçoamento de </a:t>
            </a:r>
            <a:r>
              <a:rPr lang="pt-BR" sz="2800" dirty="0" err="1"/>
              <a:t>jogabilidade</a:t>
            </a:r>
            <a:r>
              <a:rPr lang="pt-BR" sz="2800" dirty="0"/>
              <a:t> para ambos os consoles.</a:t>
            </a:r>
          </a:p>
        </p:txBody>
      </p:sp>
    </p:spTree>
    <p:extLst>
      <p:ext uri="{BB962C8B-B14F-4D97-AF65-F5344CB8AC3E}">
        <p14:creationId xmlns:p14="http://schemas.microsoft.com/office/powerpoint/2010/main" val="1626116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428</Words>
  <Application>Microsoft Office PowerPoint</Application>
  <PresentationFormat>Apresentação na tela (4:3)</PresentationFormat>
  <Paragraphs>70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Calibri</vt:lpstr>
      <vt:lpstr>Imprint MT Shadow</vt:lpstr>
      <vt:lpstr>Times New Roman</vt:lpstr>
      <vt:lpstr>Tema do Office</vt:lpstr>
      <vt:lpstr>Apresentação do PowerPoint</vt:lpstr>
      <vt:lpstr>Release</vt:lpstr>
      <vt:lpstr>Release</vt:lpstr>
      <vt:lpstr>Release</vt:lpstr>
      <vt:lpstr>Release</vt:lpstr>
      <vt:lpstr>Release</vt:lpstr>
      <vt:lpstr>Release</vt:lpstr>
      <vt:lpstr>Release</vt:lpstr>
      <vt:lpstr>Release</vt:lpstr>
      <vt:lpstr>Precificação</vt:lpstr>
      <vt:lpstr>Ação de pré-lançamento  e pós-lançamento</vt:lpstr>
      <vt:lpstr>Caixa do jogo: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Leonardo Pinheiro</dc:creator>
  <cp:lastModifiedBy>Marcos Antonio</cp:lastModifiedBy>
  <cp:revision>26</cp:revision>
  <dcterms:created xsi:type="dcterms:W3CDTF">2014-10-27T14:48:20Z</dcterms:created>
  <dcterms:modified xsi:type="dcterms:W3CDTF">2014-12-02T01:06:56Z</dcterms:modified>
</cp:coreProperties>
</file>

<file path=docProps/thumbnail.jpeg>
</file>